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72" r:id="rId3"/>
    <p:sldMasterId id="2147483674" r:id="rId4"/>
    <p:sldMasterId id="2147483676" r:id="rId5"/>
  </p:sldMasterIdLst>
  <p:sldIdLst>
    <p:sldId id="283" r:id="rId6"/>
    <p:sldId id="285" r:id="rId7"/>
    <p:sldId id="279" r:id="rId8"/>
    <p:sldId id="284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B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2376" autoAdjust="0"/>
  </p:normalViewPr>
  <p:slideViewPr>
    <p:cSldViewPr>
      <p:cViewPr varScale="1">
        <p:scale>
          <a:sx n="85" d="100"/>
          <a:sy n="85" d="100"/>
        </p:scale>
        <p:origin x="-78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3F6C386-95EC-4B7F-A5C6-50AF29BED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A6AFF-BB52-4CBB-8D93-B322506B54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4AF56-6C66-443D-9069-8DFCA1F9B0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0BD6724-1872-4E5E-B250-75189E8A6D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A7575-FCE3-4E0A-BCC6-9EE65873A3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63E0C-A9E9-4520-B8C7-06485EA45D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A26E9-B5C6-46AD-BED8-77A1AA0D75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418F5-391C-4480-8036-C585A53032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276B0-6A78-4F82-B7B4-E184C11CB4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0F345-CD4A-4DFA-9C35-DD9D2949D7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96419-6630-42C6-9A60-BDEDA7452A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D1B85-417A-47F7-AB8B-037D8B9964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857F7-B153-471A-8D1E-0CA32A750F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7E642-CBC8-4775-91DC-574C46C2B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C82AA-C217-42FB-A9BE-0C0E987A3D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65CCA-0D7C-4124-9B53-472692CA635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C3086-A44A-44BB-94E3-F31C08EEC4B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65CCA-0D7C-4124-9B53-472692CA635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C3086-A44A-44BB-94E3-F31C08EEC4B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65CCA-0D7C-4124-9B53-472692CA635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C3086-A44A-44BB-94E3-F31C08EEC4B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193AF-9B35-4CF0-9DF0-AB4A9643B8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0D191-6374-4462-AB4B-C7C7FF9983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E24C8-7D89-48F3-BFD1-11E8178A64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D1FF5-0AB9-4119-A75D-545FBC8A78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7BE00-DAD7-4206-A2C4-5D4BA4A4AD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609BA-3486-4A01-BBE1-6D2DCC563E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FE7DA-7418-4BAB-8168-96D37FF20F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CEA217-5B55-4CE3-A60E-55BC70D6B22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D895B0-2942-431C-B3E1-AF1F2CA608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5ADC0B-FCEF-4845-8CA9-266D360C923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5A66CC-2A29-4C86-A541-1FDF52BD25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ransition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5ADC0B-FCEF-4845-8CA9-266D360C923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5A66CC-2A29-4C86-A541-1FDF52BD25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5ADC0B-FCEF-4845-8CA9-266D360C923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5A66CC-2A29-4C86-A541-1FDF52BD25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gif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Группа 33"/>
          <p:cNvGrpSpPr>
            <a:grpSpLocks/>
          </p:cNvGrpSpPr>
          <p:nvPr/>
        </p:nvGrpSpPr>
        <p:grpSpPr bwMode="auto">
          <a:xfrm>
            <a:off x="857250" y="214313"/>
            <a:ext cx="7286625" cy="1428749"/>
            <a:chOff x="857224" y="428604"/>
            <a:chExt cx="7286676" cy="1428760"/>
          </a:xfrm>
        </p:grpSpPr>
        <p:sp>
          <p:nvSpPr>
            <p:cNvPr id="32" name="Багетная рамка 31"/>
            <p:cNvSpPr/>
            <p:nvPr/>
          </p:nvSpPr>
          <p:spPr>
            <a:xfrm>
              <a:off x="857224" y="428604"/>
              <a:ext cx="7286676" cy="1428760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1071513" y="714335"/>
              <a:ext cx="6929535" cy="8310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Математика 3 класс</a:t>
              </a:r>
              <a:endParaRPr lang="ru-RU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  <a:ea typeface="Cambria Math" pitchFamily="18" charset="0"/>
              </a:endParaRPr>
            </a:p>
          </p:txBody>
        </p:sp>
      </p:grpSp>
      <p:sp>
        <p:nvSpPr>
          <p:cNvPr id="36" name="Скругленный прямоугольник 35"/>
          <p:cNvSpPr/>
          <p:nvPr/>
        </p:nvSpPr>
        <p:spPr>
          <a:xfrm>
            <a:off x="1000125" y="1857375"/>
            <a:ext cx="7143750" cy="45720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«Сравнение 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трёхзначных 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чисел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учебнику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Г.Л. Муравьёва, М.А. Урбан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(3 класс, 2 часть, урок № 86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Минчук В.И., учитель начальных классов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ГУО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«Средняя школа № 8 г.Слонима»,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выпускница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Барановичского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государственного университета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4"/>
          <p:cNvGrpSpPr>
            <a:grpSpLocks/>
          </p:cNvGrpSpPr>
          <p:nvPr/>
        </p:nvGrpSpPr>
        <p:grpSpPr bwMode="auto">
          <a:xfrm>
            <a:off x="214313" y="5572125"/>
            <a:ext cx="3201987" cy="1100138"/>
            <a:chOff x="428596" y="4714884"/>
            <a:chExt cx="5862994" cy="2001970"/>
          </a:xfrm>
        </p:grpSpPr>
        <p:pic>
          <p:nvPicPr>
            <p:cNvPr id="2054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7116" cy="2859143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29584" y="2041374"/>
                  <a:ext cx="2439109" cy="63809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495836" y="1715642"/>
                  <a:ext cx="2009023" cy="859480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0609" y="3149891"/>
                  <a:ext cx="1497578" cy="430086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3299" y="1357658"/>
                  <a:ext cx="1573047" cy="1139464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85837" y="2896266"/>
                  <a:ext cx="866062" cy="501365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8658" y="5716152"/>
                <a:ext cx="996215" cy="1000702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Блок-схема: альтернативный процесс 19"/>
          <p:cNvSpPr/>
          <p:nvPr/>
        </p:nvSpPr>
        <p:spPr>
          <a:xfrm>
            <a:off x="500034" y="2071678"/>
            <a:ext cx="8358246" cy="392909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ru-RU" sz="4400" b="1" dirty="0" smtClean="0"/>
              <a:t>Берёзы – 400 лет</a:t>
            </a:r>
          </a:p>
          <a:p>
            <a:pPr>
              <a:buNone/>
            </a:pPr>
            <a:r>
              <a:rPr lang="ru-RU" sz="4400" b="1" dirty="0" smtClean="0"/>
              <a:t>Ивы – 100 лет	                            на ?   </a:t>
            </a:r>
          </a:p>
          <a:p>
            <a:pPr>
              <a:buNone/>
            </a:pPr>
            <a:r>
              <a:rPr lang="ru-RU" sz="4400" b="1" dirty="0" smtClean="0"/>
              <a:t>Липы - ?, на 20 лет больше            </a:t>
            </a: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28625" y="4714875"/>
            <a:ext cx="5862975" cy="2001838"/>
            <a:chOff x="428596" y="4714884"/>
            <a:chExt cx="5862994" cy="2001970"/>
          </a:xfrm>
        </p:grpSpPr>
        <p:pic>
          <p:nvPicPr>
            <p:cNvPr id="3079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9263" cy="2856877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38349" y="2035010"/>
                  <a:ext cx="2428345" cy="64363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501726" y="1714635"/>
                  <a:ext cx="2000957" cy="856998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3706" y="3143612"/>
                  <a:ext cx="1500637" cy="42738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6279" y="1357081"/>
                  <a:ext cx="1570331" cy="1141481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94255" y="2893074"/>
                  <a:ext cx="858014" cy="497842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7666" y="5714566"/>
                <a:ext cx="999621" cy="1002288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33"/>
          <p:cNvGrpSpPr>
            <a:grpSpLocks/>
          </p:cNvGrpSpPr>
          <p:nvPr/>
        </p:nvGrpSpPr>
        <p:grpSpPr bwMode="auto">
          <a:xfrm>
            <a:off x="0" y="357166"/>
            <a:ext cx="9144000" cy="1500198"/>
            <a:chOff x="731566" y="428581"/>
            <a:chExt cx="7537940" cy="1071556"/>
          </a:xfrm>
        </p:grpSpPr>
        <p:sp>
          <p:nvSpPr>
            <p:cNvPr id="21" name="Багетная рамка 20"/>
            <p:cNvSpPr/>
            <p:nvPr/>
          </p:nvSpPr>
          <p:spPr>
            <a:xfrm>
              <a:off x="731566" y="428581"/>
              <a:ext cx="7537940" cy="1071556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1514" y="571458"/>
              <a:ext cx="6929535" cy="4616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rial Narrow" pitchFamily="34" charset="0"/>
                <a:ea typeface="Cambria Math" pitchFamily="18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714348" y="300037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785786" y="500042"/>
            <a:ext cx="7681938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Составьте задачу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>
          <a:xfrm>
            <a:off x="785786" y="2357430"/>
            <a:ext cx="7324749" cy="235745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Берёзы – 400 лет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Ивы – 100 лет	                                  на ? 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Липы - ?, на 20 лет больше            </a:t>
            </a:r>
          </a:p>
        </p:txBody>
      </p:sp>
      <p:pic>
        <p:nvPicPr>
          <p:cNvPr id="24" name="Рисунок 23" descr="1.jpg"/>
          <p:cNvPicPr/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643569" y="2928937"/>
            <a:ext cx="2357455" cy="785818"/>
          </a:xfrm>
          <a:prstGeom prst="rect">
            <a:avLst/>
          </a:prstGeom>
        </p:spPr>
      </p:pic>
      <p:sp>
        <p:nvSpPr>
          <p:cNvPr id="26" name="Стрелка углом 25"/>
          <p:cNvSpPr/>
          <p:nvPr/>
        </p:nvSpPr>
        <p:spPr>
          <a:xfrm rot="10800000" flipV="1">
            <a:off x="5786446" y="3214686"/>
            <a:ext cx="500066" cy="857256"/>
          </a:xfrm>
          <a:prstGeom prst="ben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Блок-схема: альтернативный процесс 19"/>
          <p:cNvSpPr/>
          <p:nvPr/>
        </p:nvSpPr>
        <p:spPr>
          <a:xfrm>
            <a:off x="500034" y="2071678"/>
            <a:ext cx="8358246" cy="392909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ru-RU" sz="4400" b="1" dirty="0" smtClean="0"/>
              <a:t>Берёзы – 400 лет</a:t>
            </a:r>
          </a:p>
          <a:p>
            <a:pPr>
              <a:buNone/>
            </a:pPr>
            <a:r>
              <a:rPr lang="ru-RU" sz="4400" b="1" dirty="0" smtClean="0"/>
              <a:t>Ивы – 100 лет	                            на ?   </a:t>
            </a:r>
          </a:p>
          <a:p>
            <a:pPr>
              <a:buNone/>
            </a:pPr>
            <a:r>
              <a:rPr lang="ru-RU" sz="4400" b="1" dirty="0" smtClean="0"/>
              <a:t>Липы - ?, на 20 лет больше            </a:t>
            </a: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28625" y="4714875"/>
            <a:ext cx="5862975" cy="2001838"/>
            <a:chOff x="428596" y="4714884"/>
            <a:chExt cx="5862994" cy="2001970"/>
          </a:xfrm>
        </p:grpSpPr>
        <p:pic>
          <p:nvPicPr>
            <p:cNvPr id="3079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9263" cy="2856877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38349" y="2035010"/>
                  <a:ext cx="2428345" cy="64363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501726" y="1714635"/>
                  <a:ext cx="2000957" cy="856998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3706" y="3143612"/>
                  <a:ext cx="1500637" cy="42738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6279" y="1357081"/>
                  <a:ext cx="1570331" cy="1141481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94255" y="2893074"/>
                  <a:ext cx="858014" cy="497842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7666" y="5714566"/>
                <a:ext cx="999621" cy="1002288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33"/>
          <p:cNvGrpSpPr>
            <a:grpSpLocks/>
          </p:cNvGrpSpPr>
          <p:nvPr/>
        </p:nvGrpSpPr>
        <p:grpSpPr bwMode="auto">
          <a:xfrm>
            <a:off x="0" y="285728"/>
            <a:ext cx="9144000" cy="1500198"/>
            <a:chOff x="731566" y="428581"/>
            <a:chExt cx="7537940" cy="1071556"/>
          </a:xfrm>
        </p:grpSpPr>
        <p:sp>
          <p:nvSpPr>
            <p:cNvPr id="21" name="Багетная рамка 20"/>
            <p:cNvSpPr/>
            <p:nvPr/>
          </p:nvSpPr>
          <p:spPr>
            <a:xfrm>
              <a:off x="731566" y="428581"/>
              <a:ext cx="7537940" cy="1071556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1514" y="571458"/>
              <a:ext cx="6929535" cy="4616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rial Narrow" pitchFamily="34" charset="0"/>
                <a:ea typeface="Cambria Math" pitchFamily="18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714348" y="300037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785786" y="500042"/>
            <a:ext cx="7681938" cy="1143000"/>
          </a:xfrm>
          <a:prstGeom prst="rect">
            <a:avLst/>
          </a:prstGeom>
        </p:spPr>
        <p:txBody>
          <a:bodyPr/>
          <a:lstStyle/>
          <a:p>
            <a:pPr lvl="0" algn="ctr" eaLnBrk="0" hangingPunct="0"/>
            <a:r>
              <a:rPr lang="ru-RU" sz="6000" b="1" dirty="0" smtClean="0">
                <a:solidFill>
                  <a:schemeClr val="bg1"/>
                </a:solidFill>
                <a:latin typeface="Arial Narrow" pitchFamily="34" charset="0"/>
              </a:rPr>
              <a:t>Измените условие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571604" y="3000372"/>
            <a:ext cx="652614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dirty="0" smtClean="0">
                <a:latin typeface="Arial Narrow" pitchFamily="34" charset="0"/>
              </a:rPr>
              <a:t>400+(100+20)</a:t>
            </a:r>
            <a:endParaRPr lang="ru-RU" sz="9600" b="1" dirty="0"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Блок-схема: альтернативный процесс 19"/>
          <p:cNvSpPr/>
          <p:nvPr/>
        </p:nvSpPr>
        <p:spPr>
          <a:xfrm>
            <a:off x="500034" y="2143116"/>
            <a:ext cx="8143876" cy="392909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4">
              <a:lnSpc>
                <a:spcPct val="150000"/>
              </a:lnSpc>
            </a:pPr>
            <a:endParaRPr lang="ru-RU" sz="5400" b="1" dirty="0">
              <a:solidFill>
                <a:srgbClr val="002060"/>
              </a:solidFill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28625" y="4714875"/>
            <a:ext cx="5862975" cy="2001838"/>
            <a:chOff x="428596" y="4714884"/>
            <a:chExt cx="5862994" cy="2001970"/>
          </a:xfrm>
        </p:grpSpPr>
        <p:pic>
          <p:nvPicPr>
            <p:cNvPr id="3079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9263" cy="2856877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38349" y="2035010"/>
                  <a:ext cx="2428345" cy="64363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501726" y="1714635"/>
                  <a:ext cx="2000957" cy="856998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3706" y="3143612"/>
                  <a:ext cx="1500637" cy="42738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6279" y="1357081"/>
                  <a:ext cx="1570331" cy="1141481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94255" y="2893074"/>
                  <a:ext cx="858014" cy="497842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7666" y="5714566"/>
                <a:ext cx="999621" cy="1002288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33"/>
          <p:cNvGrpSpPr>
            <a:grpSpLocks/>
          </p:cNvGrpSpPr>
          <p:nvPr/>
        </p:nvGrpSpPr>
        <p:grpSpPr bwMode="auto">
          <a:xfrm>
            <a:off x="0" y="357166"/>
            <a:ext cx="9144000" cy="1500198"/>
            <a:chOff x="731566" y="428581"/>
            <a:chExt cx="7537940" cy="1071556"/>
          </a:xfrm>
        </p:grpSpPr>
        <p:sp>
          <p:nvSpPr>
            <p:cNvPr id="21" name="Багетная рамка 20"/>
            <p:cNvSpPr/>
            <p:nvPr/>
          </p:nvSpPr>
          <p:spPr>
            <a:xfrm>
              <a:off x="731566" y="428581"/>
              <a:ext cx="7537940" cy="1071556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6600" b="1" dirty="0" smtClean="0">
                  <a:solidFill>
                    <a:prstClr val="white"/>
                  </a:solidFill>
                  <a:latin typeface="Arial Narrow" pitchFamily="34" charset="0"/>
                </a:rPr>
                <a:t>Проверьте</a:t>
              </a:r>
              <a:r>
                <a:rPr lang="ru-RU" sz="6600" dirty="0" smtClean="0">
                  <a:solidFill>
                    <a:prstClr val="white"/>
                  </a:solidFill>
                  <a:latin typeface="Arial Narrow" pitchFamily="34" charset="0"/>
                </a:rPr>
                <a:t> </a:t>
              </a:r>
              <a:endParaRPr lang="ru-RU" sz="6600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1514" y="571458"/>
              <a:ext cx="6929535" cy="4616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rial Narrow" pitchFamily="34" charset="0"/>
                <a:ea typeface="Cambria Math" pitchFamily="18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714348" y="300037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>
          <a:xfrm>
            <a:off x="1500166" y="2000240"/>
            <a:ext cx="8215306" cy="409733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480 : 16 = 48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дес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. : 16 = 3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дес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. = 30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450 : 15 = 45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дес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. : 15 = 3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дес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. = 30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680 : 17 = 68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дес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. : 17 = 4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дес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. = 40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900 : 18 = 90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дес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. : 18 = 5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дес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. = 50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Блок-схема: альтернативный процесс 19"/>
          <p:cNvSpPr/>
          <p:nvPr/>
        </p:nvSpPr>
        <p:spPr>
          <a:xfrm>
            <a:off x="571472" y="1285860"/>
            <a:ext cx="8143876" cy="535785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4">
              <a:lnSpc>
                <a:spcPct val="150000"/>
              </a:lnSpc>
            </a:pPr>
            <a:endParaRPr lang="ru-RU" sz="5400" b="1" dirty="0">
              <a:solidFill>
                <a:srgbClr val="002060"/>
              </a:solidFill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28625" y="4714875"/>
            <a:ext cx="5862975" cy="2001838"/>
            <a:chOff x="428596" y="4714884"/>
            <a:chExt cx="5862994" cy="2001970"/>
          </a:xfrm>
        </p:grpSpPr>
        <p:pic>
          <p:nvPicPr>
            <p:cNvPr id="3079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9263" cy="2856877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38349" y="2035010"/>
                  <a:ext cx="2428345" cy="64363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501726" y="1714635"/>
                  <a:ext cx="2000957" cy="856998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3706" y="3143612"/>
                  <a:ext cx="1500637" cy="42738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6279" y="1357081"/>
                  <a:ext cx="1570331" cy="1141481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94255" y="2893074"/>
                  <a:ext cx="858014" cy="497842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7666" y="5714566"/>
                <a:ext cx="999621" cy="1002288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33"/>
          <p:cNvGrpSpPr>
            <a:grpSpLocks/>
          </p:cNvGrpSpPr>
          <p:nvPr/>
        </p:nvGrpSpPr>
        <p:grpSpPr bwMode="auto">
          <a:xfrm>
            <a:off x="0" y="0"/>
            <a:ext cx="9144000" cy="1214422"/>
            <a:chOff x="731566" y="326545"/>
            <a:chExt cx="7537940" cy="867433"/>
          </a:xfrm>
        </p:grpSpPr>
        <p:sp>
          <p:nvSpPr>
            <p:cNvPr id="21" name="Багетная рамка 20"/>
            <p:cNvSpPr/>
            <p:nvPr/>
          </p:nvSpPr>
          <p:spPr>
            <a:xfrm>
              <a:off x="731566" y="326545"/>
              <a:ext cx="7537940" cy="867433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6600" b="1" dirty="0" smtClean="0">
                  <a:solidFill>
                    <a:prstClr val="white"/>
                  </a:solidFill>
                  <a:latin typeface="Arial Narrow" pitchFamily="34" charset="0"/>
                </a:rPr>
                <a:t>Проверьте </a:t>
              </a:r>
              <a:endParaRPr lang="ru-RU" sz="6600" b="1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1514" y="571458"/>
              <a:ext cx="6929535" cy="4616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rial Narrow" pitchFamily="34" charset="0"/>
                <a:ea typeface="Cambria Math" pitchFamily="18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714348" y="300037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24" name="Содержимое 2"/>
          <p:cNvSpPr txBox="1">
            <a:spLocks/>
          </p:cNvSpPr>
          <p:nvPr/>
        </p:nvSpPr>
        <p:spPr>
          <a:xfrm>
            <a:off x="2143108" y="1285860"/>
            <a:ext cx="6215106" cy="507209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     	</a:t>
            </a:r>
            <a:r>
              <a:rPr kumimoji="0" lang="ru-RU" sz="1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1 и   2 группы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AutoNum type="arabicParenR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900 : 6 = 150(кг) - собрал 1 класс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AutoNum type="arabicParenR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300 : 150 = 2 (</a:t>
            </a: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кл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.) – смогут собрать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     	</a:t>
            </a:r>
            <a:r>
              <a:rPr kumimoji="0" lang="ru-RU" sz="1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3 группа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300 : ( 900 : 6 ) = 2 (</a:t>
            </a: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кл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.)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</a:br>
            <a:r>
              <a:rPr kumimoji="0" lang="ru-RU" sz="1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4 группа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1 способ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1) 900 : 6 = 150(кг) - собрал 1 класс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2) 300 : 150 = 2 (</a:t>
            </a: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кл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.) – смогут собрать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2 способ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1) 900 : 300 = 3 (р.) – во столько раз меньше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2) 6 : 3 = 2 (</a:t>
            </a: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кл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</a:rPr>
              <a:t>.) – смогут собрать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Блок-схема: альтернативный процесс 19"/>
          <p:cNvSpPr/>
          <p:nvPr/>
        </p:nvSpPr>
        <p:spPr>
          <a:xfrm>
            <a:off x="571472" y="1285860"/>
            <a:ext cx="3714776" cy="535785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600" b="1" i="1" dirty="0" smtClean="0">
                <a:solidFill>
                  <a:srgbClr val="002060"/>
                </a:solidFill>
                <a:latin typeface="Arial Narrow" pitchFamily="34" charset="0"/>
              </a:rPr>
              <a:t>1 вариант</a:t>
            </a:r>
            <a:endParaRPr lang="ru-RU" sz="3600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526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 384</a:t>
            </a:r>
            <a:endParaRPr lang="ru-RU" sz="36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459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 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400                             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150  4   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900:3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286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 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200 + 80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+ 5</a:t>
            </a:r>
            <a:endParaRPr lang="ru-RU" sz="66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28625" y="4714875"/>
            <a:ext cx="5862975" cy="2001838"/>
            <a:chOff x="428596" y="4714884"/>
            <a:chExt cx="5862994" cy="2001970"/>
          </a:xfrm>
        </p:grpSpPr>
        <p:pic>
          <p:nvPicPr>
            <p:cNvPr id="3079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9263" cy="2856877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38349" y="2035010"/>
                  <a:ext cx="2428345" cy="64363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501726" y="1714635"/>
                  <a:ext cx="2000957" cy="856998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3706" y="3143612"/>
                  <a:ext cx="1500637" cy="42738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6279" y="1357081"/>
                  <a:ext cx="1570331" cy="1141481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94255" y="2893074"/>
                  <a:ext cx="858014" cy="497842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7666" y="5714566"/>
                <a:ext cx="999621" cy="1002288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33"/>
          <p:cNvGrpSpPr>
            <a:grpSpLocks/>
          </p:cNvGrpSpPr>
          <p:nvPr/>
        </p:nvGrpSpPr>
        <p:grpSpPr bwMode="auto">
          <a:xfrm>
            <a:off x="0" y="0"/>
            <a:ext cx="9144000" cy="1214422"/>
            <a:chOff x="731566" y="326545"/>
            <a:chExt cx="7537940" cy="867433"/>
          </a:xfrm>
        </p:grpSpPr>
        <p:sp>
          <p:nvSpPr>
            <p:cNvPr id="21" name="Багетная рамка 20"/>
            <p:cNvSpPr/>
            <p:nvPr/>
          </p:nvSpPr>
          <p:spPr>
            <a:xfrm>
              <a:off x="731566" y="326545"/>
              <a:ext cx="7537940" cy="867433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6600" b="1" dirty="0" smtClean="0">
                  <a:solidFill>
                    <a:prstClr val="white"/>
                  </a:solidFill>
                  <a:latin typeface="Arial Narrow" pitchFamily="34" charset="0"/>
                </a:rPr>
                <a:t>Сравните выражения </a:t>
              </a:r>
              <a:endParaRPr lang="ru-RU" sz="6600" b="1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1514" y="571458"/>
              <a:ext cx="6929535" cy="4616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rial Narrow" pitchFamily="34" charset="0"/>
                <a:ea typeface="Cambria Math" pitchFamily="18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714348" y="300037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23" name="Блок-схема: альтернативный процесс 22"/>
          <p:cNvSpPr/>
          <p:nvPr/>
        </p:nvSpPr>
        <p:spPr>
          <a:xfrm>
            <a:off x="4929190" y="1357298"/>
            <a:ext cx="3714776" cy="535785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600" b="1" i="1" dirty="0" smtClean="0">
                <a:solidFill>
                  <a:srgbClr val="002060"/>
                </a:solidFill>
                <a:latin typeface="Arial Narrow" pitchFamily="34" charset="0"/>
              </a:rPr>
              <a:t>2 вариант</a:t>
            </a:r>
            <a:endParaRPr lang="ru-RU" sz="3600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637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 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647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324</a:t>
            </a:r>
            <a:r>
              <a:rPr lang="en-US" sz="3600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 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504                             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120  3   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400:2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356</a:t>
            </a:r>
            <a:r>
              <a:rPr lang="en-US" sz="3600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 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300+ 50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+ 6</a:t>
            </a:r>
            <a:endParaRPr lang="ru-RU" sz="3600" dirty="0" smtClean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500166" y="3000372"/>
            <a:ext cx="1428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.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929322" y="3071810"/>
            <a:ext cx="4571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.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428728" y="2071678"/>
            <a:ext cx="35719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500166" y="2643182"/>
            <a:ext cx="35719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857356" y="3143248"/>
            <a:ext cx="35719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500166" y="3714752"/>
            <a:ext cx="35719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857884" y="2071678"/>
            <a:ext cx="35719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857884" y="2643182"/>
            <a:ext cx="35719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286512" y="3214686"/>
            <a:ext cx="35719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857884" y="3786190"/>
            <a:ext cx="35719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Блок-схема: альтернативный процесс 19"/>
          <p:cNvSpPr/>
          <p:nvPr/>
        </p:nvSpPr>
        <p:spPr>
          <a:xfrm>
            <a:off x="571472" y="1285860"/>
            <a:ext cx="3714776" cy="535785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600" b="1" i="1" dirty="0" smtClean="0">
                <a:solidFill>
                  <a:srgbClr val="002060"/>
                </a:solidFill>
                <a:latin typeface="Arial Narrow" pitchFamily="34" charset="0"/>
              </a:rPr>
              <a:t>1 вариант</a:t>
            </a:r>
            <a:endParaRPr lang="ru-RU" sz="3600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526 </a:t>
            </a:r>
            <a:r>
              <a:rPr lang="en-US" sz="3600" dirty="0" smtClean="0">
                <a:solidFill>
                  <a:srgbClr val="FF0000"/>
                </a:solidFill>
                <a:latin typeface="Arial Narrow" pitchFamily="34" charset="0"/>
              </a:rPr>
              <a:t>&gt;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384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459 </a:t>
            </a:r>
            <a:r>
              <a:rPr lang="en-US" sz="3600" dirty="0" smtClean="0">
                <a:solidFill>
                  <a:srgbClr val="FF0000"/>
                </a:solidFill>
                <a:latin typeface="Arial Narrow" pitchFamily="34" charset="0"/>
              </a:rPr>
              <a:t>&gt;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400                             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150  4 </a:t>
            </a:r>
            <a:r>
              <a:rPr lang="en-US" sz="3600" dirty="0" smtClean="0">
                <a:solidFill>
                  <a:srgbClr val="FF0000"/>
                </a:solidFill>
                <a:latin typeface="Arial Narrow" pitchFamily="34" charset="0"/>
              </a:rPr>
              <a:t>&gt;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900:3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286 </a:t>
            </a:r>
            <a:r>
              <a:rPr lang="en-US" sz="3600" dirty="0" smtClean="0">
                <a:solidFill>
                  <a:srgbClr val="FF0000"/>
                </a:solidFill>
                <a:latin typeface="Arial Narrow" pitchFamily="34" charset="0"/>
              </a:rPr>
              <a:t>&gt;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200 + 80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+ 5</a:t>
            </a:r>
            <a:endParaRPr lang="ru-RU" sz="66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28625" y="4714875"/>
            <a:ext cx="5862975" cy="2001838"/>
            <a:chOff x="428596" y="4714884"/>
            <a:chExt cx="5862994" cy="2001970"/>
          </a:xfrm>
        </p:grpSpPr>
        <p:pic>
          <p:nvPicPr>
            <p:cNvPr id="3079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9263" cy="2856877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38349" y="2035010"/>
                  <a:ext cx="2428345" cy="64363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501726" y="1714635"/>
                  <a:ext cx="2000957" cy="856998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3706" y="3143612"/>
                  <a:ext cx="1500637" cy="42738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6279" y="1357081"/>
                  <a:ext cx="1570331" cy="1141481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94255" y="2893074"/>
                  <a:ext cx="858014" cy="497842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7666" y="5714566"/>
                <a:ext cx="999621" cy="1002288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33"/>
          <p:cNvGrpSpPr>
            <a:grpSpLocks/>
          </p:cNvGrpSpPr>
          <p:nvPr/>
        </p:nvGrpSpPr>
        <p:grpSpPr bwMode="auto">
          <a:xfrm>
            <a:off x="0" y="0"/>
            <a:ext cx="9144000" cy="1214422"/>
            <a:chOff x="731566" y="326545"/>
            <a:chExt cx="7537940" cy="867433"/>
          </a:xfrm>
        </p:grpSpPr>
        <p:sp>
          <p:nvSpPr>
            <p:cNvPr id="21" name="Багетная рамка 20"/>
            <p:cNvSpPr/>
            <p:nvPr/>
          </p:nvSpPr>
          <p:spPr>
            <a:xfrm>
              <a:off x="731566" y="326545"/>
              <a:ext cx="7537940" cy="867433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6600" b="1" dirty="0" smtClean="0">
                  <a:solidFill>
                    <a:prstClr val="white"/>
                  </a:solidFill>
                  <a:latin typeface="Arial Narrow" pitchFamily="34" charset="0"/>
                </a:rPr>
                <a:t>Проверьте </a:t>
              </a:r>
              <a:endParaRPr lang="ru-RU" sz="6600" b="1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1514" y="571458"/>
              <a:ext cx="6929535" cy="4616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rial Narrow" pitchFamily="34" charset="0"/>
                <a:ea typeface="Cambria Math" pitchFamily="18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714348" y="300037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23" name="Блок-схема: альтернативный процесс 22"/>
          <p:cNvSpPr/>
          <p:nvPr/>
        </p:nvSpPr>
        <p:spPr>
          <a:xfrm>
            <a:off x="4929190" y="1357298"/>
            <a:ext cx="3714776" cy="535785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600" b="1" i="1" dirty="0" smtClean="0">
                <a:solidFill>
                  <a:srgbClr val="002060"/>
                </a:solidFill>
                <a:latin typeface="Arial Narrow" pitchFamily="34" charset="0"/>
              </a:rPr>
              <a:t>2 вариант</a:t>
            </a:r>
            <a:endParaRPr lang="ru-RU" sz="3600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637 </a:t>
            </a:r>
            <a:r>
              <a:rPr lang="en-US" sz="3600" dirty="0" smtClean="0">
                <a:solidFill>
                  <a:srgbClr val="FF0000"/>
                </a:solidFill>
                <a:latin typeface="Arial Narrow" pitchFamily="34" charset="0"/>
              </a:rPr>
              <a:t>&lt;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647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324</a:t>
            </a:r>
            <a:r>
              <a:rPr lang="en-US" sz="3600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Arial Narrow" pitchFamily="34" charset="0"/>
              </a:rPr>
              <a:t>&lt;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504                             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120  3 </a:t>
            </a:r>
            <a:r>
              <a:rPr lang="en-US" sz="3600" dirty="0" smtClean="0">
                <a:solidFill>
                  <a:srgbClr val="FF0000"/>
                </a:solidFill>
                <a:latin typeface="Arial Narrow" pitchFamily="34" charset="0"/>
              </a:rPr>
              <a:t>&gt;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400:2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356</a:t>
            </a:r>
            <a:r>
              <a:rPr lang="en-US" sz="3600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Arial Narrow" pitchFamily="34" charset="0"/>
              </a:rPr>
              <a:t>=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300+ 50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+ 6</a:t>
            </a:r>
            <a:endParaRPr lang="ru-RU" sz="3600" dirty="0" smtClean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500166" y="3000372"/>
            <a:ext cx="1428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.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929322" y="3071810"/>
            <a:ext cx="4571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.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Блок-схема: альтернативный процесс 19"/>
          <p:cNvSpPr/>
          <p:nvPr/>
        </p:nvSpPr>
        <p:spPr>
          <a:xfrm>
            <a:off x="571472" y="1285860"/>
            <a:ext cx="8143876" cy="535785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1"/>
            <a:r>
              <a:rPr lang="ru-RU" sz="4400" dirty="0" smtClean="0">
                <a:solidFill>
                  <a:srgbClr val="002060"/>
                </a:solidFill>
                <a:latin typeface="Arial Narrow" pitchFamily="34" charset="0"/>
              </a:rPr>
              <a:t>Я научился …</a:t>
            </a:r>
          </a:p>
          <a:p>
            <a:pPr lvl="1"/>
            <a:r>
              <a:rPr lang="ru-RU" sz="4400" dirty="0" smtClean="0">
                <a:solidFill>
                  <a:srgbClr val="002060"/>
                </a:solidFill>
                <a:latin typeface="Arial Narrow" pitchFamily="34" charset="0"/>
              </a:rPr>
              <a:t>Я узнал…</a:t>
            </a:r>
          </a:p>
          <a:p>
            <a:pPr lvl="1"/>
            <a:r>
              <a:rPr lang="ru-RU" sz="4400" dirty="0" smtClean="0">
                <a:solidFill>
                  <a:srgbClr val="002060"/>
                </a:solidFill>
                <a:latin typeface="Arial Narrow" pitchFamily="34" charset="0"/>
              </a:rPr>
              <a:t>Новые знания мне пригодятся…</a:t>
            </a:r>
          </a:p>
          <a:p>
            <a:pPr lvl="1"/>
            <a:r>
              <a:rPr lang="ru-RU" sz="4400" dirty="0" smtClean="0">
                <a:solidFill>
                  <a:srgbClr val="002060"/>
                </a:solidFill>
                <a:latin typeface="Arial Narrow" pitchFamily="34" charset="0"/>
              </a:rPr>
              <a:t>Я испытывал трудности…</a:t>
            </a:r>
          </a:p>
          <a:p>
            <a:pPr lvl="1"/>
            <a:r>
              <a:rPr lang="ru-RU" sz="4400" dirty="0" smtClean="0">
                <a:solidFill>
                  <a:srgbClr val="002060"/>
                </a:solidFill>
                <a:latin typeface="Arial Narrow" pitchFamily="34" charset="0"/>
              </a:rPr>
              <a:t>Меня заставило задуматься…</a:t>
            </a:r>
            <a:endParaRPr lang="ru-RU" dirty="0">
              <a:solidFill>
                <a:srgbClr val="002060"/>
              </a:solidFill>
              <a:latin typeface="Arial Narrow" pitchFamily="34" charset="0"/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285720" y="4856162"/>
            <a:ext cx="5862975" cy="2001838"/>
            <a:chOff x="428596" y="4714884"/>
            <a:chExt cx="5862994" cy="2001970"/>
          </a:xfrm>
        </p:grpSpPr>
        <p:pic>
          <p:nvPicPr>
            <p:cNvPr id="3079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9263" cy="2856877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38349" y="2035010"/>
                  <a:ext cx="2428345" cy="64363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501726" y="1714635"/>
                  <a:ext cx="2000957" cy="856998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3706" y="3143612"/>
                  <a:ext cx="1500637" cy="42738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6279" y="1357081"/>
                  <a:ext cx="1570331" cy="1141481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94255" y="2893074"/>
                  <a:ext cx="858014" cy="497842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7666" y="5714566"/>
                <a:ext cx="999621" cy="1002288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33"/>
          <p:cNvGrpSpPr>
            <a:grpSpLocks/>
          </p:cNvGrpSpPr>
          <p:nvPr/>
        </p:nvGrpSpPr>
        <p:grpSpPr bwMode="auto">
          <a:xfrm>
            <a:off x="0" y="0"/>
            <a:ext cx="9144000" cy="1214422"/>
            <a:chOff x="731566" y="326545"/>
            <a:chExt cx="7537940" cy="867433"/>
          </a:xfrm>
        </p:grpSpPr>
        <p:sp>
          <p:nvSpPr>
            <p:cNvPr id="21" name="Багетная рамка 20"/>
            <p:cNvSpPr/>
            <p:nvPr/>
          </p:nvSpPr>
          <p:spPr>
            <a:xfrm>
              <a:off x="731566" y="326545"/>
              <a:ext cx="7537940" cy="867433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6600" b="1" dirty="0" smtClean="0">
                  <a:solidFill>
                    <a:prstClr val="white"/>
                  </a:solidFill>
                  <a:latin typeface="Arial Narrow" pitchFamily="34" charset="0"/>
                </a:rPr>
                <a:t>Закончите  предложение</a:t>
              </a:r>
              <a:endParaRPr lang="ru-RU" sz="6600" b="1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1514" y="571458"/>
              <a:ext cx="6929535" cy="4616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rial Narrow" pitchFamily="34" charset="0"/>
                <a:ea typeface="Cambria Math" pitchFamily="18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714348" y="300037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Багетная рамка 14"/>
          <p:cNvSpPr/>
          <p:nvPr/>
        </p:nvSpPr>
        <p:spPr>
          <a:xfrm>
            <a:off x="5143504" y="4857760"/>
            <a:ext cx="3857620" cy="500043"/>
          </a:xfrm>
          <a:prstGeom prst="bevel">
            <a:avLst>
              <a:gd name="adj" fmla="val 7646"/>
            </a:avLst>
          </a:prstGeom>
          <a:solidFill>
            <a:srgbClr val="3399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72132" y="4857760"/>
            <a:ext cx="298607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Леонардо </a:t>
            </a:r>
            <a:r>
              <a:rPr lang="ru-RU" sz="2400" dirty="0" smtClean="0"/>
              <a:t>да </a:t>
            </a:r>
            <a:r>
              <a:rPr lang="ru-RU" sz="2400" dirty="0" smtClean="0"/>
              <a:t>Винчи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  <a:ea typeface="Cambria Math" pitchFamily="18" charset="0"/>
            </a:endParaRPr>
          </a:p>
        </p:txBody>
      </p:sp>
      <p:sp>
        <p:nvSpPr>
          <p:cNvPr id="36" name="Блок-схема: альтернативный процесс 35"/>
          <p:cNvSpPr/>
          <p:nvPr/>
        </p:nvSpPr>
        <p:spPr>
          <a:xfrm>
            <a:off x="428625" y="1857375"/>
            <a:ext cx="5143500" cy="2214563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Текст.</a:t>
            </a:r>
          </a:p>
        </p:txBody>
      </p:sp>
      <p:sp>
        <p:nvSpPr>
          <p:cNvPr id="38" name="Блок-схема: альтернативный процесс 37"/>
          <p:cNvSpPr/>
          <p:nvPr/>
        </p:nvSpPr>
        <p:spPr>
          <a:xfrm>
            <a:off x="5857884" y="285728"/>
            <a:ext cx="2928938" cy="4429156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rgbClr val="00B050"/>
                </a:solidFill>
                <a:latin typeface="Monotype Corsiva" pitchFamily="66" charset="0"/>
              </a:rPr>
              <a:t>В природе все мудро продумано и  устроено, всяк должен заниматься своим делом, и в этой мудрости — высшая справедливость жизни</a:t>
            </a:r>
            <a:endParaRPr lang="ru-RU" sz="2400" dirty="0">
              <a:solidFill>
                <a:srgbClr val="00B05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 flipH="1">
            <a:off x="6663328" y="5572125"/>
            <a:ext cx="2266360" cy="1100138"/>
            <a:chOff x="428596" y="4714884"/>
            <a:chExt cx="5862994" cy="2001970"/>
          </a:xfrm>
        </p:grpSpPr>
        <p:pic>
          <p:nvPicPr>
            <p:cNvPr id="4109" name="Рисунок 20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4" cy="2001970"/>
              <a:chOff x="214282" y="3714752"/>
              <a:chExt cx="2428897" cy="3002102"/>
            </a:xfrm>
          </p:grpSpPr>
          <p:sp>
            <p:nvSpPr>
              <p:cNvPr id="24" name="Цилиндр 23"/>
              <p:cNvSpPr/>
              <p:nvPr/>
            </p:nvSpPr>
            <p:spPr>
              <a:xfrm>
                <a:off x="214282" y="3714752"/>
                <a:ext cx="1429825" cy="2859143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" name="Группа 18"/>
              <p:cNvGrpSpPr>
                <a:grpSpLocks/>
              </p:cNvGrpSpPr>
              <p:nvPr/>
            </p:nvGrpSpPr>
            <p:grpSpPr bwMode="auto">
              <a:xfrm>
                <a:off x="1428732" y="4786322"/>
                <a:ext cx="1214447" cy="1785950"/>
                <a:chOff x="4071934" y="1142984"/>
                <a:chExt cx="2000264" cy="2428892"/>
              </a:xfrm>
            </p:grpSpPr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 rot="16200000" flipH="1">
                  <a:off x="4035047" y="2038450"/>
                  <a:ext cx="2439109" cy="643946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 rot="5400000">
                  <a:off x="3504956" y="1722217"/>
                  <a:ext cx="2009023" cy="846330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086299" y="3149891"/>
                  <a:ext cx="1490276" cy="430086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 rot="16200000" flipH="1">
                  <a:off x="4716458" y="1357039"/>
                  <a:ext cx="1573047" cy="1140705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rot="5400000">
                  <a:off x="5391923" y="2898567"/>
                  <a:ext cx="866062" cy="49675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" name="Куб 4"/>
              <p:cNvSpPr/>
              <p:nvPr/>
            </p:nvSpPr>
            <p:spPr>
              <a:xfrm>
                <a:off x="856588" y="5716152"/>
                <a:ext cx="999758" cy="1000702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pic>
        <p:nvPicPr>
          <p:cNvPr id="2050" name="Picture 2" descr="http://wallperz.com/wp-content/uploads/2016/07/14/priroda-v-raznye-vremena-go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642918"/>
            <a:ext cx="5632014" cy="3929090"/>
          </a:xfrm>
          <a:prstGeom prst="round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Таблица 8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2" name="Таблица 51"/>
          <p:cNvGraphicFramePr>
            <a:graphicFrameLocks noGrp="1"/>
          </p:cNvGraphicFramePr>
          <p:nvPr/>
        </p:nvGraphicFramePr>
        <p:xfrm>
          <a:off x="0" y="2000243"/>
          <a:ext cx="9144000" cy="3882596"/>
        </p:xfrm>
        <a:graphic>
          <a:graphicData uri="http://schemas.openxmlformats.org/drawingml/2006/table">
            <a:tbl>
              <a:tblPr/>
              <a:tblGrid>
                <a:gridCol w="1005577"/>
                <a:gridCol w="1005577"/>
                <a:gridCol w="1005577"/>
                <a:gridCol w="1003702"/>
                <a:gridCol w="1003702"/>
                <a:gridCol w="1005577"/>
                <a:gridCol w="1103134"/>
                <a:gridCol w="1005577"/>
                <a:gridCol w="1005577"/>
              </a:tblGrid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3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03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3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7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585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541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&gt;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451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540&lt;550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542&gt;540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6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539" marR="675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148" name="Рисунок 337" descr="Graph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62" y="1571612"/>
            <a:ext cx="925516" cy="904795"/>
          </a:xfrm>
          <a:prstGeom prst="rect">
            <a:avLst/>
          </a:prstGeom>
          <a:noFill/>
        </p:spPr>
      </p:pic>
      <p:sp>
        <p:nvSpPr>
          <p:cNvPr id="2119" name="WordArt 71"/>
          <p:cNvSpPr>
            <a:spLocks noChangeArrowheads="1" noChangeShapeType="1" noTextEdit="1"/>
          </p:cNvSpPr>
          <p:nvPr/>
        </p:nvSpPr>
        <p:spPr bwMode="auto">
          <a:xfrm>
            <a:off x="2143108" y="5357826"/>
            <a:ext cx="1357322" cy="3571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познай-ка</a:t>
            </a:r>
            <a:endParaRPr lang="ru-RU" sz="18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2120" name="WordArt 72"/>
          <p:cNvSpPr>
            <a:spLocks noChangeArrowheads="1" noChangeShapeType="1" noTextEdit="1"/>
          </p:cNvSpPr>
          <p:nvPr/>
        </p:nvSpPr>
        <p:spPr bwMode="auto">
          <a:xfrm>
            <a:off x="3000364" y="4500570"/>
            <a:ext cx="1214446" cy="6429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посади </a:t>
            </a:r>
          </a:p>
          <a:p>
            <a:pPr algn="ctr" rtl="0"/>
            <a:r>
              <a:rPr lang="ru-RU" sz="1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дерево</a:t>
            </a:r>
            <a:endParaRPr lang="ru-RU" sz="18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2123" name="WordArt 75"/>
          <p:cNvSpPr>
            <a:spLocks noChangeArrowheads="1" noChangeShapeType="1" noTextEdit="1"/>
          </p:cNvSpPr>
          <p:nvPr/>
        </p:nvSpPr>
        <p:spPr bwMode="auto">
          <a:xfrm>
            <a:off x="4071934" y="4214818"/>
            <a:ext cx="857256" cy="2857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отдохни</a:t>
            </a:r>
            <a:endParaRPr lang="ru-RU" sz="18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2124" name="WordArt 76"/>
          <p:cNvSpPr>
            <a:spLocks noChangeArrowheads="1" noChangeShapeType="1" noTextEdit="1"/>
          </p:cNvSpPr>
          <p:nvPr/>
        </p:nvSpPr>
        <p:spPr bwMode="auto">
          <a:xfrm>
            <a:off x="5072066" y="3929066"/>
            <a:ext cx="1000132" cy="2857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считалочка</a:t>
            </a:r>
            <a:endParaRPr lang="ru-RU" sz="18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2125" name="WordArt 77"/>
          <p:cNvSpPr>
            <a:spLocks noChangeArrowheads="1" noChangeShapeType="1" noTextEdit="1"/>
          </p:cNvSpPr>
          <p:nvPr/>
        </p:nvSpPr>
        <p:spPr bwMode="auto">
          <a:xfrm>
            <a:off x="6072198" y="3429000"/>
            <a:ext cx="1214446" cy="6429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экологическая </a:t>
            </a:r>
          </a:p>
          <a:p>
            <a:pPr algn="ctr" rtl="0"/>
            <a:r>
              <a:rPr lang="ru-RU" sz="1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тропа</a:t>
            </a:r>
            <a:endParaRPr lang="ru-RU" sz="18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2140" name="WordArt 92"/>
          <p:cNvSpPr>
            <a:spLocks noChangeArrowheads="1" noChangeShapeType="1" noTextEdit="1"/>
          </p:cNvSpPr>
          <p:nvPr/>
        </p:nvSpPr>
        <p:spPr bwMode="auto">
          <a:xfrm>
            <a:off x="7975597" y="2928934"/>
            <a:ext cx="1168403" cy="7143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геометрическая </a:t>
            </a:r>
          </a:p>
          <a:p>
            <a:pPr algn="ctr" rtl="0"/>
            <a:r>
              <a:rPr lang="ru-RU" sz="1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шифровка</a:t>
            </a:r>
            <a:endParaRPr lang="ru-RU" sz="18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/>
              <a:latin typeface="Times New Roman"/>
              <a:cs typeface="Times New Roman"/>
            </a:endParaRPr>
          </a:p>
        </p:txBody>
      </p:sp>
      <p:grpSp>
        <p:nvGrpSpPr>
          <p:cNvPr id="2141" name="Group 93"/>
          <p:cNvGrpSpPr>
            <a:grpSpLocks/>
          </p:cNvGrpSpPr>
          <p:nvPr/>
        </p:nvGrpSpPr>
        <p:grpSpPr bwMode="auto">
          <a:xfrm>
            <a:off x="6072198" y="2500306"/>
            <a:ext cx="696915" cy="617540"/>
            <a:chOff x="3524" y="13267"/>
            <a:chExt cx="851" cy="722"/>
          </a:xfrm>
        </p:grpSpPr>
        <p:sp>
          <p:nvSpPr>
            <p:cNvPr id="2146" name="AutoShape 98"/>
            <p:cNvSpPr>
              <a:spLocks noChangeArrowheads="1"/>
            </p:cNvSpPr>
            <p:nvPr/>
          </p:nvSpPr>
          <p:spPr bwMode="auto">
            <a:xfrm>
              <a:off x="4111" y="13677"/>
              <a:ext cx="264" cy="25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45" name="AutoShape 97"/>
            <p:cNvSpPr>
              <a:spLocks noChangeArrowheads="1"/>
            </p:cNvSpPr>
            <p:nvPr/>
          </p:nvSpPr>
          <p:spPr bwMode="auto">
            <a:xfrm>
              <a:off x="3674" y="13267"/>
              <a:ext cx="248" cy="243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44" name="AutoShape 96"/>
            <p:cNvSpPr>
              <a:spLocks noChangeArrowheads="1"/>
            </p:cNvSpPr>
            <p:nvPr/>
          </p:nvSpPr>
          <p:spPr bwMode="auto">
            <a:xfrm>
              <a:off x="4034" y="13267"/>
              <a:ext cx="264" cy="257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43" name="AutoShape 95"/>
            <p:cNvSpPr>
              <a:spLocks noChangeArrowheads="1"/>
            </p:cNvSpPr>
            <p:nvPr/>
          </p:nvSpPr>
          <p:spPr bwMode="auto">
            <a:xfrm>
              <a:off x="3524" y="13524"/>
              <a:ext cx="225" cy="23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42" name="AutoShape 94"/>
            <p:cNvSpPr>
              <a:spLocks noChangeArrowheads="1"/>
            </p:cNvSpPr>
            <p:nvPr/>
          </p:nvSpPr>
          <p:spPr bwMode="auto">
            <a:xfrm>
              <a:off x="3749" y="13750"/>
              <a:ext cx="248" cy="23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2122" name="Рисунок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929198"/>
            <a:ext cx="790577" cy="924826"/>
          </a:xfrm>
          <a:prstGeom prst="rect">
            <a:avLst/>
          </a:prstGeom>
          <a:noFill/>
        </p:spPr>
      </p:pic>
      <p:pic>
        <p:nvPicPr>
          <p:cNvPr id="2138" name="Рисунок 350" descr="stack-of-book-icon-vector_1085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2786058"/>
            <a:ext cx="801194" cy="595314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2118" name="WordArt 70"/>
          <p:cNvSpPr>
            <a:spLocks noChangeArrowheads="1" noChangeShapeType="1" noTextEdit="1"/>
          </p:cNvSpPr>
          <p:nvPr/>
        </p:nvSpPr>
        <p:spPr bwMode="auto">
          <a:xfrm>
            <a:off x="1214414" y="5786454"/>
            <a:ext cx="1285884" cy="28575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кленовая</a:t>
            </a:r>
            <a:endParaRPr lang="ru-RU" sz="18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/>
              <a:latin typeface="Times New Roman"/>
              <a:cs typeface="Times New Roman"/>
            </a:endParaRPr>
          </a:p>
        </p:txBody>
      </p:sp>
      <p:pic>
        <p:nvPicPr>
          <p:cNvPr id="2121" name="Рисунок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4572008"/>
            <a:ext cx="761644" cy="1019178"/>
          </a:xfrm>
          <a:prstGeom prst="rect">
            <a:avLst/>
          </a:prstGeom>
          <a:noFill/>
        </p:spPr>
      </p:pic>
      <p:grpSp>
        <p:nvGrpSpPr>
          <p:cNvPr id="2126" name="Group 78"/>
          <p:cNvGrpSpPr>
            <a:grpSpLocks/>
          </p:cNvGrpSpPr>
          <p:nvPr/>
        </p:nvGrpSpPr>
        <p:grpSpPr bwMode="auto">
          <a:xfrm>
            <a:off x="3071802" y="3357562"/>
            <a:ext cx="728664" cy="785814"/>
            <a:chOff x="5425" y="9551"/>
            <a:chExt cx="1110" cy="1321"/>
          </a:xfrm>
        </p:grpSpPr>
        <p:grpSp>
          <p:nvGrpSpPr>
            <p:cNvPr id="2128" name="Group 80"/>
            <p:cNvGrpSpPr>
              <a:grpSpLocks/>
            </p:cNvGrpSpPr>
            <p:nvPr/>
          </p:nvGrpSpPr>
          <p:grpSpPr bwMode="auto">
            <a:xfrm>
              <a:off x="5425" y="9551"/>
              <a:ext cx="1110" cy="1321"/>
              <a:chOff x="6357" y="14393"/>
              <a:chExt cx="1110" cy="1321"/>
            </a:xfrm>
          </p:grpSpPr>
          <p:sp>
            <p:nvSpPr>
              <p:cNvPr id="2136" name="AutoShape 88"/>
              <p:cNvSpPr>
                <a:spLocks noChangeShapeType="1"/>
              </p:cNvSpPr>
              <p:nvPr/>
            </p:nvSpPr>
            <p:spPr bwMode="auto">
              <a:xfrm flipH="1">
                <a:off x="6857" y="14651"/>
                <a:ext cx="79" cy="31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35" name="AutoShape 87"/>
              <p:cNvSpPr>
                <a:spLocks noChangeArrowheads="1"/>
              </p:cNvSpPr>
              <p:nvPr/>
            </p:nvSpPr>
            <p:spPr bwMode="auto">
              <a:xfrm>
                <a:off x="6357" y="14393"/>
                <a:ext cx="258" cy="25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34" name="AutoShape 86"/>
              <p:cNvSpPr>
                <a:spLocks noChangeArrowheads="1"/>
              </p:cNvSpPr>
              <p:nvPr/>
            </p:nvSpPr>
            <p:spPr bwMode="auto">
              <a:xfrm>
                <a:off x="6783" y="14393"/>
                <a:ext cx="248" cy="25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33" name="AutoShape 85"/>
              <p:cNvSpPr>
                <a:spLocks noChangeArrowheads="1"/>
              </p:cNvSpPr>
              <p:nvPr/>
            </p:nvSpPr>
            <p:spPr bwMode="auto">
              <a:xfrm>
                <a:off x="6687" y="14964"/>
                <a:ext cx="249" cy="246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32" name="AutoShape 84"/>
              <p:cNvSpPr>
                <a:spLocks noChangeArrowheads="1"/>
              </p:cNvSpPr>
              <p:nvPr/>
            </p:nvSpPr>
            <p:spPr bwMode="auto">
              <a:xfrm>
                <a:off x="7231" y="14964"/>
                <a:ext cx="236" cy="246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31" name="AutoShape 83"/>
              <p:cNvSpPr>
                <a:spLocks noChangeArrowheads="1"/>
              </p:cNvSpPr>
              <p:nvPr/>
            </p:nvSpPr>
            <p:spPr bwMode="auto">
              <a:xfrm>
                <a:off x="7031" y="15450"/>
                <a:ext cx="272" cy="264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30" name="AutoShape 82"/>
              <p:cNvSpPr>
                <a:spLocks noChangeShapeType="1"/>
              </p:cNvSpPr>
              <p:nvPr/>
            </p:nvSpPr>
            <p:spPr bwMode="auto">
              <a:xfrm>
                <a:off x="6535" y="14651"/>
                <a:ext cx="248" cy="31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29" name="AutoShape 81"/>
              <p:cNvSpPr>
                <a:spLocks noChangeShapeType="1"/>
              </p:cNvSpPr>
              <p:nvPr/>
            </p:nvSpPr>
            <p:spPr bwMode="auto">
              <a:xfrm flipH="1" flipV="1">
                <a:off x="6936" y="15210"/>
                <a:ext cx="232" cy="2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127" name="AutoShape 79"/>
            <p:cNvSpPr>
              <a:spLocks noChangeShapeType="1"/>
            </p:cNvSpPr>
            <p:nvPr/>
          </p:nvSpPr>
          <p:spPr bwMode="auto">
            <a:xfrm flipV="1">
              <a:off x="6299" y="10368"/>
              <a:ext cx="72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2139" name="Picture 91" descr="http://www.tattoo-catalog.ru/catalog/music/001_tattoo_music_(tattoo-catalog.ru).gif"/>
          <p:cNvPicPr>
            <a:picLocks noChangeAspect="1" noChangeArrowheads="1"/>
          </p:cNvPicPr>
          <p:nvPr/>
        </p:nvPicPr>
        <p:blipFill>
          <a:blip r:embed="rId6" cstate="print"/>
          <a:srcRect l="21347" t="8662" r="18388" b="-4707"/>
          <a:stretch>
            <a:fillRect/>
          </a:stretch>
        </p:blipFill>
        <p:spPr bwMode="auto">
          <a:xfrm>
            <a:off x="4214810" y="2643182"/>
            <a:ext cx="690564" cy="977624"/>
          </a:xfrm>
          <a:prstGeom prst="rect">
            <a:avLst/>
          </a:prstGeom>
          <a:noFill/>
        </p:spPr>
      </p:pic>
      <p:pic>
        <p:nvPicPr>
          <p:cNvPr id="2147" name="Рисунок 15" descr="Картинки по запросу оценочно-рефлексивная деятельность"/>
          <p:cNvPicPr>
            <a:picLocks noChangeAspect="1" noChangeArrowheads="1"/>
          </p:cNvPicPr>
          <p:nvPr/>
        </p:nvPicPr>
        <p:blipFill>
          <a:blip r:embed="rId7" cstate="print"/>
          <a:srcRect l="72911" t="34573" r="2296" b="39825"/>
          <a:stretch>
            <a:fillRect/>
          </a:stretch>
        </p:blipFill>
        <p:spPr bwMode="auto">
          <a:xfrm>
            <a:off x="7072330" y="2071678"/>
            <a:ext cx="741365" cy="572019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137" name="WordArt 89"/>
          <p:cNvSpPr>
            <a:spLocks noChangeArrowheads="1" noChangeShapeType="1" noTextEdit="1"/>
          </p:cNvSpPr>
          <p:nvPr/>
        </p:nvSpPr>
        <p:spPr bwMode="auto">
          <a:xfrm>
            <a:off x="7143768" y="3214686"/>
            <a:ext cx="857256" cy="2857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решай-ка</a:t>
            </a:r>
            <a:endParaRPr lang="ru-RU" sz="36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2117" name="WordArt 69"/>
          <p:cNvSpPr>
            <a:spLocks noChangeArrowheads="1" noChangeShapeType="1" noTextEdit="1"/>
          </p:cNvSpPr>
          <p:nvPr/>
        </p:nvSpPr>
        <p:spPr bwMode="auto">
          <a:xfrm>
            <a:off x="142844" y="6072206"/>
            <a:ext cx="1285852" cy="4286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imes New Roman"/>
                <a:cs typeface="Times New Roman"/>
              </a:rPr>
              <a:t>угадай-ка</a:t>
            </a:r>
            <a:endParaRPr lang="ru-RU" sz="18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2149" name="Rectangle 101"/>
          <p:cNvSpPr>
            <a:spLocks noChangeArrowheads="1"/>
          </p:cNvSpPr>
          <p:nvPr/>
        </p:nvSpPr>
        <p:spPr bwMode="auto">
          <a:xfrm>
            <a:off x="207167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" name="Rectangle 102"/>
          <p:cNvSpPr>
            <a:spLocks noChangeArrowheads="1"/>
          </p:cNvSpPr>
          <p:nvPr/>
        </p:nvSpPr>
        <p:spPr bwMode="auto">
          <a:xfrm>
            <a:off x="1071538" y="50004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" name="Rectangle 103"/>
          <p:cNvSpPr>
            <a:spLocks noChangeArrowheads="1"/>
          </p:cNvSpPr>
          <p:nvPr/>
        </p:nvSpPr>
        <p:spPr bwMode="auto">
          <a:xfrm>
            <a:off x="1000100" y="28572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9" name="Блок-схема: альтернативный процесс 88"/>
          <p:cNvSpPr/>
          <p:nvPr/>
        </p:nvSpPr>
        <p:spPr>
          <a:xfrm>
            <a:off x="0" y="142852"/>
            <a:ext cx="2928938" cy="3286124"/>
          </a:xfrm>
          <a:prstGeom prst="flowChartAlternateProcess">
            <a:avLst/>
          </a:prstGeom>
          <a:solidFill>
            <a:srgbClr val="F7FB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00B05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3643338" cy="2357446"/>
          </a:xfrm>
        </p:spPr>
        <p:txBody>
          <a:bodyPr/>
          <a:lstStyle/>
          <a:p>
            <a:r>
              <a:rPr lang="ru-RU" sz="8000" b="1" dirty="0" smtClean="0">
                <a:solidFill>
                  <a:srgbClr val="002060"/>
                </a:solidFill>
                <a:latin typeface="Arial Narrow" pitchFamily="34" charset="0"/>
              </a:rPr>
              <a:t>План </a:t>
            </a:r>
            <a:br>
              <a:rPr lang="ru-RU" sz="8000" b="1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8000" b="1" dirty="0" smtClean="0">
                <a:solidFill>
                  <a:srgbClr val="002060"/>
                </a:solidFill>
                <a:latin typeface="Arial Narrow" pitchFamily="34" charset="0"/>
              </a:rPr>
              <a:t>урока</a:t>
            </a:r>
            <a:endParaRPr lang="ru-RU" sz="8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Блок-схема: альтернативный процесс 19"/>
          <p:cNvSpPr/>
          <p:nvPr/>
        </p:nvSpPr>
        <p:spPr>
          <a:xfrm>
            <a:off x="500063" y="2000240"/>
            <a:ext cx="8143875" cy="3071822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28625" y="4714875"/>
            <a:ext cx="5862975" cy="2001838"/>
            <a:chOff x="428596" y="4714884"/>
            <a:chExt cx="5862994" cy="2001970"/>
          </a:xfrm>
        </p:grpSpPr>
        <p:pic>
          <p:nvPicPr>
            <p:cNvPr id="3079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9263" cy="2856877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38349" y="2035010"/>
                  <a:ext cx="2428345" cy="64363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501726" y="1714635"/>
                  <a:ext cx="2000957" cy="856998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3706" y="3143612"/>
                  <a:ext cx="1500637" cy="42738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6279" y="1357081"/>
                  <a:ext cx="1570331" cy="1141481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94255" y="2893074"/>
                  <a:ext cx="858014" cy="497842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7666" y="5714566"/>
                <a:ext cx="999621" cy="1002288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9" name="Группа 33"/>
          <p:cNvGrpSpPr>
            <a:grpSpLocks/>
          </p:cNvGrpSpPr>
          <p:nvPr/>
        </p:nvGrpSpPr>
        <p:grpSpPr bwMode="auto">
          <a:xfrm>
            <a:off x="857224" y="214290"/>
            <a:ext cx="7286625" cy="1071547"/>
            <a:chOff x="857198" y="428581"/>
            <a:chExt cx="7286676" cy="1071556"/>
          </a:xfrm>
        </p:grpSpPr>
        <p:sp>
          <p:nvSpPr>
            <p:cNvPr id="21" name="Багетная рамка 20"/>
            <p:cNvSpPr/>
            <p:nvPr/>
          </p:nvSpPr>
          <p:spPr>
            <a:xfrm>
              <a:off x="857198" y="428581"/>
              <a:ext cx="7286676" cy="1071556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1514" y="571458"/>
              <a:ext cx="6929535" cy="8310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Угадай-ка</a:t>
              </a:r>
              <a:endParaRPr lang="ru-RU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  <a:ea typeface="Cambria Math" pitchFamily="18" charset="0"/>
              </a:endParaRPr>
            </a:p>
          </p:txBody>
        </p:sp>
      </p:grpSp>
      <p:pic>
        <p:nvPicPr>
          <p:cNvPr id="23" name="Рисунок 22" descr="Картинки по запросу узнай дерево по листу"/>
          <p:cNvPicPr/>
          <p:nvPr/>
        </p:nvPicPr>
        <p:blipFill>
          <a:blip r:embed="rId3" cstate="print"/>
          <a:srcRect l="51096" b="74258"/>
          <a:stretch>
            <a:fillRect/>
          </a:stretch>
        </p:blipFill>
        <p:spPr bwMode="auto">
          <a:xfrm>
            <a:off x="2714612" y="3143248"/>
            <a:ext cx="1921472" cy="1843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Картинки по запросу узнай дерево по листу"/>
          <p:cNvPicPr/>
          <p:nvPr/>
        </p:nvPicPr>
        <p:blipFill>
          <a:blip r:embed="rId3" cstate="print"/>
          <a:srcRect t="34349" r="53143" b="42816"/>
          <a:stretch>
            <a:fillRect/>
          </a:stretch>
        </p:blipFill>
        <p:spPr bwMode="auto">
          <a:xfrm>
            <a:off x="4929190" y="2500306"/>
            <a:ext cx="1618133" cy="179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 descr="Картинки по запросу узнай дерево по листу"/>
          <p:cNvPicPr/>
          <p:nvPr/>
        </p:nvPicPr>
        <p:blipFill>
          <a:blip r:embed="rId3" cstate="print"/>
          <a:srcRect t="68421" r="56630" b="5785"/>
          <a:stretch>
            <a:fillRect/>
          </a:stretch>
        </p:blipFill>
        <p:spPr bwMode="auto">
          <a:xfrm>
            <a:off x="6786578" y="3143248"/>
            <a:ext cx="1721931" cy="178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25" descr="Картинки по запросу узнай дерево по листу"/>
          <p:cNvPicPr/>
          <p:nvPr/>
        </p:nvPicPr>
        <p:blipFill>
          <a:blip r:embed="rId3" cstate="print"/>
          <a:srcRect r="56244" b="76731"/>
          <a:stretch>
            <a:fillRect/>
          </a:stretch>
        </p:blipFill>
        <p:spPr bwMode="auto">
          <a:xfrm>
            <a:off x="642910" y="2714620"/>
            <a:ext cx="1814188" cy="188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Прямоугольник 26"/>
          <p:cNvSpPr/>
          <p:nvPr/>
        </p:nvSpPr>
        <p:spPr>
          <a:xfrm>
            <a:off x="714348" y="2214554"/>
            <a:ext cx="1071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400</a:t>
            </a:r>
            <a:endParaRPr lang="ru-RU" sz="40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571736" y="2500306"/>
            <a:ext cx="172808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 6</a:t>
            </a:r>
            <a:endParaRPr lang="ru-RU" sz="4400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000628" y="2071678"/>
            <a:ext cx="13573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310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7572396" y="2428868"/>
            <a:ext cx="7858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17</a:t>
            </a:r>
            <a:endParaRPr lang="ru-RU" sz="36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Блок-схема: альтернативный процесс 19"/>
          <p:cNvSpPr/>
          <p:nvPr/>
        </p:nvSpPr>
        <p:spPr>
          <a:xfrm>
            <a:off x="500034" y="2214554"/>
            <a:ext cx="8143876" cy="2286016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28625" y="4714875"/>
            <a:ext cx="5862975" cy="2001838"/>
            <a:chOff x="428596" y="4714884"/>
            <a:chExt cx="5862994" cy="2001970"/>
          </a:xfrm>
        </p:grpSpPr>
        <p:pic>
          <p:nvPicPr>
            <p:cNvPr id="3079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9263" cy="2856877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38349" y="2035010"/>
                  <a:ext cx="2428345" cy="64363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501726" y="1714635"/>
                  <a:ext cx="2000957" cy="856998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3706" y="3143612"/>
                  <a:ext cx="1500637" cy="42738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6279" y="1357081"/>
                  <a:ext cx="1570331" cy="1141481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94255" y="2893074"/>
                  <a:ext cx="858014" cy="497842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7666" y="5714566"/>
                <a:ext cx="999621" cy="1002288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33"/>
          <p:cNvGrpSpPr>
            <a:grpSpLocks/>
          </p:cNvGrpSpPr>
          <p:nvPr/>
        </p:nvGrpSpPr>
        <p:grpSpPr bwMode="auto">
          <a:xfrm>
            <a:off x="428596" y="357166"/>
            <a:ext cx="8286808" cy="1500198"/>
            <a:chOff x="857198" y="428581"/>
            <a:chExt cx="7286676" cy="1071556"/>
          </a:xfrm>
        </p:grpSpPr>
        <p:sp>
          <p:nvSpPr>
            <p:cNvPr id="21" name="Багетная рамка 20"/>
            <p:cNvSpPr/>
            <p:nvPr/>
          </p:nvSpPr>
          <p:spPr>
            <a:xfrm>
              <a:off x="857198" y="428581"/>
              <a:ext cx="7286676" cy="1071556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 smtClean="0">
                  <a:solidFill>
                    <a:schemeClr val="bg1"/>
                  </a:solidFill>
                  <a:latin typeface="Arial Narrow" pitchFamily="34" charset="0"/>
                </a:rPr>
                <a:t>Какая из этих записей является верным решением задачи</a:t>
              </a:r>
              <a:endParaRPr lang="ru-RU" sz="3200" dirty="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1514" y="571458"/>
              <a:ext cx="6929535" cy="8310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  <a:ea typeface="Cambria Math" pitchFamily="18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714348" y="300037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51: (27:9)        51:27:9        27:9*51 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Блок-схема: альтернативный процесс 19"/>
          <p:cNvSpPr/>
          <p:nvPr/>
        </p:nvSpPr>
        <p:spPr>
          <a:xfrm>
            <a:off x="500034" y="2071678"/>
            <a:ext cx="8143876" cy="392909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28625" y="4714875"/>
            <a:ext cx="5862975" cy="2001838"/>
            <a:chOff x="428596" y="4714884"/>
            <a:chExt cx="5862994" cy="2001970"/>
          </a:xfrm>
        </p:grpSpPr>
        <p:pic>
          <p:nvPicPr>
            <p:cNvPr id="3079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9263" cy="2856877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38349" y="2035010"/>
                  <a:ext cx="2428345" cy="64363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501726" y="1714635"/>
                  <a:ext cx="2000957" cy="856998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3706" y="3143612"/>
                  <a:ext cx="1500637" cy="42738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6279" y="1357081"/>
                  <a:ext cx="1570331" cy="1141481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94255" y="2893074"/>
                  <a:ext cx="858014" cy="497842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7666" y="5714566"/>
                <a:ext cx="999621" cy="1002288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33"/>
          <p:cNvGrpSpPr>
            <a:grpSpLocks/>
          </p:cNvGrpSpPr>
          <p:nvPr/>
        </p:nvGrpSpPr>
        <p:grpSpPr bwMode="auto">
          <a:xfrm>
            <a:off x="0" y="357166"/>
            <a:ext cx="9144000" cy="1500198"/>
            <a:chOff x="731566" y="428581"/>
            <a:chExt cx="7537940" cy="1071556"/>
          </a:xfrm>
        </p:grpSpPr>
        <p:sp>
          <p:nvSpPr>
            <p:cNvPr id="21" name="Багетная рамка 20"/>
            <p:cNvSpPr/>
            <p:nvPr/>
          </p:nvSpPr>
          <p:spPr>
            <a:xfrm>
              <a:off x="731566" y="428581"/>
              <a:ext cx="7537940" cy="1071556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 smtClean="0">
                  <a:latin typeface="Arial Narrow" pitchFamily="34" charset="0"/>
                </a:rPr>
                <a:t>На одно дерево клёна оседает 5 кг пыли. </a:t>
              </a:r>
              <a:endParaRPr lang="ru-RU" sz="2800" b="1" dirty="0" smtClean="0">
                <a:latin typeface="Arial Narrow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 smtClean="0">
                  <a:latin typeface="Arial Narrow" pitchFamily="34" charset="0"/>
                </a:rPr>
                <a:t>А </a:t>
              </a:r>
              <a:r>
                <a:rPr lang="ru-RU" sz="2800" b="1" dirty="0" smtClean="0">
                  <a:latin typeface="Arial Narrow" pitchFamily="34" charset="0"/>
                </a:rPr>
                <a:t>сколько </a:t>
              </a:r>
              <a:r>
                <a:rPr lang="ru-RU" sz="2800" b="1" dirty="0" smtClean="0">
                  <a:latin typeface="Arial Narrow" pitchFamily="34" charset="0"/>
                </a:rPr>
                <a:t>килограммов  </a:t>
              </a:r>
              <a:r>
                <a:rPr lang="ru-RU" sz="2800" b="1" dirty="0" smtClean="0">
                  <a:latin typeface="Arial Narrow" pitchFamily="34" charset="0"/>
                </a:rPr>
                <a:t>пыли смогут собрать 300 </a:t>
              </a:r>
              <a:r>
                <a:rPr lang="ru-RU" sz="2800" b="1" dirty="0" smtClean="0">
                  <a:latin typeface="Arial Narrow" pitchFamily="34" charset="0"/>
                </a:rPr>
                <a:t>клёнов</a:t>
              </a:r>
              <a:r>
                <a:rPr lang="ru-RU" sz="2800" b="1" dirty="0" smtClean="0">
                  <a:latin typeface="Arial Narrow" pitchFamily="34" charset="0"/>
                </a:rPr>
                <a:t>?</a:t>
              </a:r>
              <a:endParaRPr lang="ru-RU" sz="1600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1514" y="571458"/>
              <a:ext cx="6929535" cy="5056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rial Narrow" pitchFamily="34" charset="0"/>
                <a:ea typeface="Cambria Math" pitchFamily="18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714348" y="300037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23" name="AutoShape 5"/>
          <p:cNvSpPr>
            <a:spLocks/>
          </p:cNvSpPr>
          <p:nvPr/>
        </p:nvSpPr>
        <p:spPr bwMode="auto">
          <a:xfrm rot="16200000">
            <a:off x="4036215" y="2607463"/>
            <a:ext cx="785818" cy="4857784"/>
          </a:xfrm>
          <a:prstGeom prst="leftBrace">
            <a:avLst>
              <a:gd name="adj1" fmla="val 26111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" name="Рисунок 23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3286124"/>
            <a:ext cx="1428750" cy="13525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25" name="Рисунок 24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6" y="2143116"/>
            <a:ext cx="1428750" cy="13525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Рисунок 25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3571876"/>
            <a:ext cx="1428750" cy="13525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7" name="Прямоугольник 26"/>
          <p:cNvSpPr/>
          <p:nvPr/>
        </p:nvSpPr>
        <p:spPr>
          <a:xfrm>
            <a:off x="6751695" y="2357430"/>
            <a:ext cx="9156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 кг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143372" y="4214818"/>
            <a:ext cx="119702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…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072330" y="4286256"/>
            <a:ext cx="57150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44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pic>
        <p:nvPicPr>
          <p:cNvPr id="30" name="Рисунок 29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3357562"/>
            <a:ext cx="1428750" cy="13525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31" name="Прямоугольник 30"/>
          <p:cNvSpPr/>
          <p:nvPr/>
        </p:nvSpPr>
        <p:spPr>
          <a:xfrm>
            <a:off x="4071934" y="5357826"/>
            <a:ext cx="86754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300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Блок-схема: альтернативный процесс 19"/>
          <p:cNvSpPr/>
          <p:nvPr/>
        </p:nvSpPr>
        <p:spPr>
          <a:xfrm>
            <a:off x="500034" y="2143116"/>
            <a:ext cx="8143876" cy="392909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28625" y="4714875"/>
            <a:ext cx="5862975" cy="2001838"/>
            <a:chOff x="428596" y="4714884"/>
            <a:chExt cx="5862994" cy="2001970"/>
          </a:xfrm>
        </p:grpSpPr>
        <p:pic>
          <p:nvPicPr>
            <p:cNvPr id="3079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9263" cy="2856877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38349" y="2035010"/>
                  <a:ext cx="2428345" cy="64363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501726" y="1714635"/>
                  <a:ext cx="2000957" cy="856998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3706" y="3143612"/>
                  <a:ext cx="1500637" cy="42738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6279" y="1357081"/>
                  <a:ext cx="1570331" cy="1141481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94255" y="2893074"/>
                  <a:ext cx="858014" cy="497842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7666" y="5714566"/>
                <a:ext cx="999621" cy="1002288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33"/>
          <p:cNvGrpSpPr>
            <a:grpSpLocks/>
          </p:cNvGrpSpPr>
          <p:nvPr/>
        </p:nvGrpSpPr>
        <p:grpSpPr bwMode="auto">
          <a:xfrm>
            <a:off x="0" y="357166"/>
            <a:ext cx="9144000" cy="1500198"/>
            <a:chOff x="731566" y="428581"/>
            <a:chExt cx="7537940" cy="1071556"/>
          </a:xfrm>
        </p:grpSpPr>
        <p:sp>
          <p:nvSpPr>
            <p:cNvPr id="21" name="Багетная рамка 20"/>
            <p:cNvSpPr/>
            <p:nvPr/>
          </p:nvSpPr>
          <p:spPr>
            <a:xfrm>
              <a:off x="731566" y="428581"/>
              <a:ext cx="7537940" cy="1071556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latin typeface="Arial Narrow" pitchFamily="34" charset="0"/>
                </a:rPr>
                <a:t>Если весной посадить деревце </a:t>
              </a:r>
              <a:r>
                <a:rPr lang="ru-RU" sz="2400" b="1" dirty="0" smtClean="0">
                  <a:latin typeface="Arial Narrow" pitchFamily="34" charset="0"/>
                </a:rPr>
                <a:t>30 см</a:t>
              </a:r>
              <a:r>
                <a:rPr lang="ru-RU" sz="2400" b="1" dirty="0" smtClean="0">
                  <a:latin typeface="Arial Narrow" pitchFamily="34" charset="0"/>
                </a:rPr>
                <a:t>, то уже  к осени вырастет метровое дерево. На сколько сантиметров подрастёт дерево?</a:t>
              </a:r>
              <a:endParaRPr lang="ru-RU" sz="1400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1514" y="571458"/>
              <a:ext cx="6929535" cy="4616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rial Narrow" pitchFamily="34" charset="0"/>
                <a:ea typeface="Cambria Math" pitchFamily="18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714348" y="300037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rot="5400000">
            <a:off x="3429786" y="3999710"/>
            <a:ext cx="35719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2393935" y="5106999"/>
            <a:ext cx="135732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Правая фигурная скобка 34"/>
          <p:cNvSpPr/>
          <p:nvPr/>
        </p:nvSpPr>
        <p:spPr>
          <a:xfrm>
            <a:off x="5429256" y="2214554"/>
            <a:ext cx="428628" cy="214314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714876" y="4357694"/>
            <a:ext cx="107157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40" name="Рисунок 39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71670" y="4429132"/>
            <a:ext cx="928684" cy="11382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41" name="Рисунок 40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2264" y="2500306"/>
            <a:ext cx="1571636" cy="32099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2" name="Прямоугольник 41"/>
          <p:cNvSpPr/>
          <p:nvPr/>
        </p:nvSpPr>
        <p:spPr>
          <a:xfrm>
            <a:off x="6072198" y="2786058"/>
            <a:ext cx="57150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44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143240" y="4643446"/>
            <a:ext cx="121444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44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30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Блок-схема: альтернативный процесс 19"/>
          <p:cNvSpPr/>
          <p:nvPr/>
        </p:nvSpPr>
        <p:spPr>
          <a:xfrm>
            <a:off x="500034" y="2071678"/>
            <a:ext cx="8143876" cy="392909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28625" y="4714875"/>
            <a:ext cx="5862975" cy="2001838"/>
            <a:chOff x="428596" y="4714884"/>
            <a:chExt cx="5862994" cy="2001970"/>
          </a:xfrm>
        </p:grpSpPr>
        <p:pic>
          <p:nvPicPr>
            <p:cNvPr id="3079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9263" cy="2856877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38349" y="2035010"/>
                  <a:ext cx="2428345" cy="64363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501726" y="1714635"/>
                  <a:ext cx="2000957" cy="856998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3706" y="3143612"/>
                  <a:ext cx="1500637" cy="42738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6279" y="1357081"/>
                  <a:ext cx="1570331" cy="1141481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94255" y="2893074"/>
                  <a:ext cx="858014" cy="497842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7666" y="5714566"/>
                <a:ext cx="999621" cy="1002288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33"/>
          <p:cNvGrpSpPr>
            <a:grpSpLocks/>
          </p:cNvGrpSpPr>
          <p:nvPr/>
        </p:nvGrpSpPr>
        <p:grpSpPr bwMode="auto">
          <a:xfrm>
            <a:off x="0" y="357166"/>
            <a:ext cx="9144000" cy="1500198"/>
            <a:chOff x="731566" y="428581"/>
            <a:chExt cx="7537940" cy="1071556"/>
          </a:xfrm>
        </p:grpSpPr>
        <p:sp>
          <p:nvSpPr>
            <p:cNvPr id="21" name="Багетная рамка 20"/>
            <p:cNvSpPr/>
            <p:nvPr/>
          </p:nvSpPr>
          <p:spPr>
            <a:xfrm>
              <a:off x="731566" y="428581"/>
              <a:ext cx="7537940" cy="1071556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1514" y="571458"/>
              <a:ext cx="6929535" cy="4616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rial Narrow" pitchFamily="34" charset="0"/>
                <a:ea typeface="Cambria Math" pitchFamily="18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714348" y="300037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7158" y="642918"/>
            <a:ext cx="8286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Arial Narrow" pitchFamily="34" charset="0"/>
              </a:rPr>
              <a:t>Метровое бревно </a:t>
            </a:r>
            <a:r>
              <a:rPr lang="ru-RU" sz="3200" b="1" dirty="0" smtClean="0">
                <a:solidFill>
                  <a:schemeClr val="bg1"/>
                </a:solidFill>
                <a:latin typeface="Arial Narrow" pitchFamily="34" charset="0"/>
              </a:rPr>
              <a:t>распилили </a:t>
            </a:r>
            <a:r>
              <a:rPr lang="ru-RU" sz="3200" b="1" dirty="0" smtClean="0">
                <a:solidFill>
                  <a:schemeClr val="bg1"/>
                </a:solidFill>
                <a:latin typeface="Arial Narrow" pitchFamily="34" charset="0"/>
              </a:rPr>
              <a:t>на 6 частей. Сколько сделали распилов?</a:t>
            </a:r>
            <a:endParaRPr lang="ru-RU" sz="32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5" name="Цилиндр 24"/>
          <p:cNvSpPr/>
          <p:nvPr/>
        </p:nvSpPr>
        <p:spPr>
          <a:xfrm rot="5400000">
            <a:off x="4071934" y="1571612"/>
            <a:ext cx="928694" cy="4786346"/>
          </a:xfrm>
          <a:prstGeom prst="can">
            <a:avLst>
              <a:gd name="adj" fmla="val 397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929058" y="2214554"/>
            <a:ext cx="13073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/>
              <a:t>1м</a:t>
            </a:r>
            <a:endParaRPr lang="ru-RU" sz="5400" b="1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5400000">
            <a:off x="2250265" y="3964785"/>
            <a:ext cx="164307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2821769" y="3964785"/>
            <a:ext cx="164307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3321835" y="3964785"/>
            <a:ext cx="164307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3893339" y="3964785"/>
            <a:ext cx="164307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4536281" y="3964785"/>
            <a:ext cx="164307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solidFill>
                  <a:srgbClr val="CCFFCC"/>
                </a:solidFill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Блок-схема: альтернативный процесс 19"/>
          <p:cNvSpPr/>
          <p:nvPr/>
        </p:nvSpPr>
        <p:spPr>
          <a:xfrm>
            <a:off x="500034" y="2143116"/>
            <a:ext cx="8143876" cy="392909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4">
              <a:lnSpc>
                <a:spcPct val="150000"/>
              </a:lnSpc>
            </a:pPr>
            <a:r>
              <a:rPr lang="en-US" sz="5400" b="1" dirty="0" smtClean="0">
                <a:solidFill>
                  <a:srgbClr val="002060"/>
                </a:solidFill>
              </a:rPr>
              <a:t>180</a:t>
            </a:r>
            <a:r>
              <a:rPr lang="ru-RU" sz="5400" b="1" dirty="0" smtClean="0">
                <a:solidFill>
                  <a:srgbClr val="002060"/>
                </a:solidFill>
              </a:rPr>
              <a:t>  </a:t>
            </a:r>
            <a:r>
              <a:rPr lang="en-US" sz="5400" b="1" dirty="0" smtClean="0">
                <a:solidFill>
                  <a:srgbClr val="002060"/>
                </a:solidFill>
              </a:rPr>
              <a:t>3 </a:t>
            </a:r>
            <a:r>
              <a:rPr lang="en-US" sz="5400" b="1" dirty="0" smtClean="0">
                <a:solidFill>
                  <a:srgbClr val="FF0000"/>
                </a:solidFill>
              </a:rPr>
              <a:t>&gt;</a:t>
            </a:r>
            <a:r>
              <a:rPr lang="en-US" sz="5400" b="1" dirty="0" smtClean="0">
                <a:solidFill>
                  <a:srgbClr val="002060"/>
                </a:solidFill>
              </a:rPr>
              <a:t> 900</a:t>
            </a:r>
            <a:r>
              <a:rPr lang="ru-RU" sz="5400" b="1" dirty="0" smtClean="0">
                <a:solidFill>
                  <a:srgbClr val="002060"/>
                </a:solidFill>
              </a:rPr>
              <a:t>:2</a:t>
            </a:r>
          </a:p>
          <a:p>
            <a:pPr lvl="4">
              <a:lnSpc>
                <a:spcPct val="150000"/>
              </a:lnSpc>
            </a:pPr>
            <a:r>
              <a:rPr lang="ru-RU" sz="5400" b="1" dirty="0" smtClean="0">
                <a:solidFill>
                  <a:srgbClr val="002060"/>
                </a:solidFill>
              </a:rPr>
              <a:t>230  </a:t>
            </a:r>
            <a:r>
              <a:rPr lang="en-US" sz="5400" b="1" dirty="0" smtClean="0">
                <a:solidFill>
                  <a:srgbClr val="002060"/>
                </a:solidFill>
              </a:rPr>
              <a:t>3 </a:t>
            </a:r>
            <a:r>
              <a:rPr lang="en-US" sz="5400" b="1" dirty="0" smtClean="0">
                <a:solidFill>
                  <a:srgbClr val="FF0000"/>
                </a:solidFill>
              </a:rPr>
              <a:t>&lt;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</a:rPr>
              <a:t>130</a:t>
            </a:r>
            <a:r>
              <a:rPr lang="ru-RU" sz="5400" b="1" dirty="0" smtClean="0">
                <a:solidFill>
                  <a:srgbClr val="002060"/>
                </a:solidFill>
              </a:rPr>
              <a:t>  </a:t>
            </a:r>
            <a:r>
              <a:rPr lang="en-US" sz="5400" b="1" dirty="0" smtClean="0">
                <a:solidFill>
                  <a:srgbClr val="002060"/>
                </a:solidFill>
              </a:rPr>
              <a:t>7 </a:t>
            </a:r>
            <a:endParaRPr lang="ru-RU" sz="5400" b="1" dirty="0">
              <a:solidFill>
                <a:srgbClr val="002060"/>
              </a:solidFill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28625" y="4714875"/>
            <a:ext cx="5862975" cy="2001838"/>
            <a:chOff x="428596" y="4714884"/>
            <a:chExt cx="5862994" cy="2001970"/>
          </a:xfrm>
        </p:grpSpPr>
        <p:pic>
          <p:nvPicPr>
            <p:cNvPr id="3079" name="Рисунок 27" descr="линейка.jpg"/>
            <p:cNvPicPr>
              <a:picLocks noChangeAspect="1"/>
            </p:cNvPicPr>
            <p:nvPr/>
          </p:nvPicPr>
          <p:blipFill>
            <a:blip r:embed="rId2" cstate="print"/>
            <a:srcRect l="2750" t="28441" r="2750" b="53920"/>
            <a:stretch>
              <a:fillRect/>
            </a:stretch>
          </p:blipFill>
          <p:spPr bwMode="auto">
            <a:xfrm rot="-426541">
              <a:off x="1862434" y="6059152"/>
              <a:ext cx="4429156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19"/>
            <p:cNvGrpSpPr>
              <a:grpSpLocks/>
            </p:cNvGrpSpPr>
            <p:nvPr/>
          </p:nvGrpSpPr>
          <p:grpSpPr bwMode="auto">
            <a:xfrm>
              <a:off x="428596" y="4714884"/>
              <a:ext cx="1785950" cy="2001970"/>
              <a:chOff x="214282" y="3714752"/>
              <a:chExt cx="2428892" cy="3002102"/>
            </a:xfrm>
          </p:grpSpPr>
          <p:sp>
            <p:nvSpPr>
              <p:cNvPr id="6" name="Цилиндр 5"/>
              <p:cNvSpPr/>
              <p:nvPr/>
            </p:nvSpPr>
            <p:spPr>
              <a:xfrm>
                <a:off x="214282" y="3714752"/>
                <a:ext cx="1429263" cy="2856877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" name="Группа 18"/>
              <p:cNvGrpSpPr>
                <a:grpSpLocks/>
              </p:cNvGrpSpPr>
              <p:nvPr/>
            </p:nvGrpSpPr>
            <p:grpSpPr bwMode="auto">
              <a:xfrm>
                <a:off x="1428728" y="4786322"/>
                <a:ext cx="1214446" cy="1785950"/>
                <a:chOff x="4071934" y="1142984"/>
                <a:chExt cx="2000264" cy="242889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6200000" flipH="1">
                  <a:off x="4038349" y="2035010"/>
                  <a:ext cx="2428345" cy="64363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3501726" y="1714635"/>
                  <a:ext cx="2000957" cy="856998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4073706" y="3143612"/>
                  <a:ext cx="1500637" cy="427389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16200000" flipH="1">
                  <a:off x="4716279" y="1357081"/>
                  <a:ext cx="1570331" cy="1141481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rot="5400000">
                  <a:off x="5394255" y="2893074"/>
                  <a:ext cx="858014" cy="497842"/>
                </a:xfrm>
                <a:prstGeom prst="line">
                  <a:avLst/>
                </a:prstGeom>
                <a:ln w="28575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Куб 4"/>
              <p:cNvSpPr/>
              <p:nvPr/>
            </p:nvSpPr>
            <p:spPr>
              <a:xfrm>
                <a:off x="857666" y="5714566"/>
                <a:ext cx="999621" cy="1002288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33"/>
          <p:cNvGrpSpPr>
            <a:grpSpLocks/>
          </p:cNvGrpSpPr>
          <p:nvPr/>
        </p:nvGrpSpPr>
        <p:grpSpPr bwMode="auto">
          <a:xfrm>
            <a:off x="0" y="357166"/>
            <a:ext cx="9144000" cy="1500198"/>
            <a:chOff x="731566" y="428581"/>
            <a:chExt cx="7537940" cy="1071556"/>
          </a:xfrm>
        </p:grpSpPr>
        <p:sp>
          <p:nvSpPr>
            <p:cNvPr id="21" name="Багетная рамка 20"/>
            <p:cNvSpPr/>
            <p:nvPr/>
          </p:nvSpPr>
          <p:spPr>
            <a:xfrm>
              <a:off x="731566" y="428581"/>
              <a:ext cx="7537940" cy="1071556"/>
            </a:xfrm>
            <a:prstGeom prst="bevel">
              <a:avLst>
                <a:gd name="adj" fmla="val 7646"/>
              </a:avLst>
            </a:prstGeom>
            <a:solidFill>
              <a:srgbClr val="3399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6600" b="1" dirty="0" smtClean="0">
                  <a:solidFill>
                    <a:prstClr val="white"/>
                  </a:solidFill>
                  <a:latin typeface="Arial Narrow" pitchFamily="34" charset="0"/>
                </a:rPr>
                <a:t>Проверьте</a:t>
              </a:r>
              <a:r>
                <a:rPr lang="ru-RU" sz="6600" dirty="0" smtClean="0">
                  <a:solidFill>
                    <a:prstClr val="white"/>
                  </a:solidFill>
                  <a:latin typeface="Arial Narrow" pitchFamily="34" charset="0"/>
                </a:rPr>
                <a:t> </a:t>
              </a:r>
              <a:endParaRPr lang="ru-RU" sz="6600" dirty="0">
                <a:solidFill>
                  <a:prstClr val="white"/>
                </a:solidFill>
                <a:latin typeface="Arial Narrow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1514" y="571458"/>
              <a:ext cx="6929535" cy="4616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rial Narrow" pitchFamily="34" charset="0"/>
                <a:ea typeface="Cambria Math" pitchFamily="18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714348" y="300037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643306" y="2428868"/>
            <a:ext cx="3770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643306" y="3643314"/>
            <a:ext cx="3770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929322" y="3643314"/>
            <a:ext cx="3770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001">
  <a:themeElements>
    <a:clrScheme name="Тема Office 2">
      <a:dk1>
        <a:srgbClr val="000000"/>
      </a:dk1>
      <a:lt1>
        <a:srgbClr val="A9CFC0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89C3B"/>
        </a:accent1>
        <a:accent2>
          <a:srgbClr val="4D806B"/>
        </a:accent2>
        <a:accent3>
          <a:srgbClr val="D1E4DC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596B2E"/>
        </a:accent1>
        <a:accent2>
          <a:srgbClr val="2E386B"/>
        </a:accent2>
        <a:accent3>
          <a:srgbClr val="D1E4DC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C5014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B652E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89C3B"/>
        </a:accent1>
        <a:accent2>
          <a:srgbClr val="4D806B"/>
        </a:accent2>
        <a:accent3>
          <a:srgbClr val="FFFFFF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96B2E"/>
        </a:accent1>
        <a:accent2>
          <a:srgbClr val="2E386B"/>
        </a:accent2>
        <a:accent3>
          <a:srgbClr val="FFFFFF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5014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B652E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A9CFC0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89C3B"/>
        </a:accent1>
        <a:accent2>
          <a:srgbClr val="4D806B"/>
        </a:accent2>
        <a:accent3>
          <a:srgbClr val="D1E4DC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596B2E"/>
        </a:accent1>
        <a:accent2>
          <a:srgbClr val="2E386B"/>
        </a:accent2>
        <a:accent3>
          <a:srgbClr val="D1E4DC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C5014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B652E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89C3B"/>
        </a:accent1>
        <a:accent2>
          <a:srgbClr val="4D806B"/>
        </a:accent2>
        <a:accent3>
          <a:srgbClr val="FFFFFF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96B2E"/>
        </a:accent1>
        <a:accent2>
          <a:srgbClr val="2E386B"/>
        </a:accent2>
        <a:accent3>
          <a:srgbClr val="FFFFFF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5014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B652E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001</Template>
  <TotalTime>912</TotalTime>
  <Words>351</Words>
  <Application>Microsoft Office PowerPoint</Application>
  <PresentationFormat>Экран (4:3)</PresentationFormat>
  <Paragraphs>134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001</vt:lpstr>
      <vt:lpstr>1_Default Design</vt:lpstr>
      <vt:lpstr>Тема Office</vt:lpstr>
      <vt:lpstr>1_Тема Office</vt:lpstr>
      <vt:lpstr>2_Тема Office</vt:lpstr>
      <vt:lpstr>Слайд 1</vt:lpstr>
      <vt:lpstr>Слайд 2</vt:lpstr>
      <vt:lpstr>План  урока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в 3в классе по учебнику Л.Г.Петерсон (3 класс, 1 часть, урок № 26) Урок открытия новых знаний</dc:title>
  <dc:creator>XTreme</dc:creator>
  <cp:lastModifiedBy>User</cp:lastModifiedBy>
  <cp:revision>100</cp:revision>
  <dcterms:created xsi:type="dcterms:W3CDTF">2012-10-20T14:45:45Z</dcterms:created>
  <dcterms:modified xsi:type="dcterms:W3CDTF">2016-12-29T09:29:25Z</dcterms:modified>
</cp:coreProperties>
</file>